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4"/>
  </p:handoutMasterIdLst>
  <p:sldIdLst>
    <p:sldId id="257" r:id="rId2"/>
    <p:sldId id="420" r:id="rId3"/>
    <p:sldId id="421" r:id="rId4"/>
    <p:sldId id="297" r:id="rId5"/>
    <p:sldId id="436" r:id="rId6"/>
    <p:sldId id="422" r:id="rId7"/>
    <p:sldId id="437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48" r:id="rId20"/>
    <p:sldId id="434" r:id="rId21"/>
    <p:sldId id="435" r:id="rId22"/>
    <p:sldId id="447" r:id="rId23"/>
    <p:sldId id="438" r:id="rId24"/>
    <p:sldId id="440" r:id="rId25"/>
    <p:sldId id="439" r:id="rId26"/>
    <p:sldId id="441" r:id="rId27"/>
    <p:sldId id="442" r:id="rId28"/>
    <p:sldId id="443" r:id="rId29"/>
    <p:sldId id="444" r:id="rId30"/>
    <p:sldId id="445" r:id="rId31"/>
    <p:sldId id="446" r:id="rId32"/>
    <p:sldId id="419" r:id="rId33"/>
  </p:sldIdLst>
  <p:sldSz cx="12192000" cy="6858000"/>
  <p:notesSz cx="6858000" cy="96583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33CCCC"/>
    <a:srgbClr val="FF3300"/>
    <a:srgbClr val="6699FF"/>
    <a:srgbClr val="FFFF00"/>
    <a:srgbClr val="CC99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>
        <p:scale>
          <a:sx n="86" d="100"/>
          <a:sy n="86" d="100"/>
        </p:scale>
        <p:origin x="533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B499C0-8A96-4C36-BE20-E109664BE0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50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Trebuchet MS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760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25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819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2550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29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q"/>
              <a:defRPr>
                <a:latin typeface="Trebuchet MS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800"/>
              </a:spcBef>
              <a:buClr>
                <a:srgbClr val="008000"/>
              </a:buClr>
              <a:buFont typeface="Wingdings" pitchFamily="2" charset="2"/>
              <a:buChar char="§"/>
              <a:defRPr>
                <a:latin typeface="Trebuchet MS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Clr>
                <a:srgbClr val="008000"/>
              </a:buClr>
              <a:buFont typeface="Trebuchet MS" pitchFamily="34" charset="0"/>
              <a:buChar char="‐"/>
              <a:defRPr>
                <a:latin typeface="Trebuchet MS" pitchFamily="34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>
                <a:latin typeface="Trebuchet MS" pitchFamily="34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507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63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76400"/>
            <a:ext cx="5181600" cy="4876800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181600" cy="4876800"/>
          </a:xfrm>
        </p:spPr>
        <p:txBody>
          <a:bodyPr/>
          <a:lstStyle>
            <a:lvl1pPr>
              <a:defRPr sz="2800">
                <a:latin typeface="Trebuchet MS" pitchFamily="34" charset="0"/>
              </a:defRPr>
            </a:lvl1pPr>
            <a:lvl2pPr>
              <a:defRPr sz="24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36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18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0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16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52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Trebuchet MS" pitchFamily="34" charset="0"/>
              </a:defRPr>
            </a:lvl1pPr>
            <a:lvl2pPr>
              <a:defRPr sz="2800">
                <a:latin typeface="Trebuchet MS" pitchFamily="34" charset="0"/>
              </a:defRPr>
            </a:lvl2pPr>
            <a:lvl3pPr>
              <a:defRPr sz="2400">
                <a:latin typeface="Trebuchet MS" pitchFamily="34" charset="0"/>
              </a:defRPr>
            </a:lvl3pPr>
            <a:lvl4pPr>
              <a:defRPr sz="2000">
                <a:latin typeface="Trebuchet MS" pitchFamily="34" charset="0"/>
              </a:defRPr>
            </a:lvl4pPr>
            <a:lvl5pPr>
              <a:defRPr sz="2000">
                <a:latin typeface="Trebuchet M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Trebuchet M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4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10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95790647"/>
              </p:ext>
            </p:extLst>
          </p:nvPr>
        </p:nvGraphicFramePr>
        <p:xfrm>
          <a:off x="-95251" y="0"/>
          <a:ext cx="1228725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Fotografia do Photo Editor" r:id="rId14" imgW="6200000" imgH="3657143" progId="MSPhotoEd.3">
                  <p:embed/>
                </p:oleObj>
              </mc:Choice>
              <mc:Fallback>
                <p:oleObj name="Fotografia do Photo Editor" r:id="rId14" imgW="6200000" imgH="3657143" progId="MSPhotoEd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5251" y="0"/>
                        <a:ext cx="12287251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277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557" y="1676400"/>
            <a:ext cx="11246777" cy="487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180000" rIns="18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·"/>
        <a:defRPr>
          <a:solidFill>
            <a:schemeClr val="tx1"/>
          </a:solidFill>
          <a:latin typeface="Trebuchet MS" pitchFamily="34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rebuchet MS" pitchFamily="34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rebuchet MS" pitchFamily="34" charset="0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7%20GLOBULUS%202.1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14400"/>
            <a:ext cx="7696200" cy="5029200"/>
          </a:xfrm>
        </p:spPr>
        <p:txBody>
          <a:bodyPr/>
          <a:lstStyle/>
          <a:p>
            <a:r>
              <a:rPr lang="en-GB" sz="3600" dirty="0"/>
              <a:t>Whole stand models</a:t>
            </a:r>
            <a:br>
              <a:rPr lang="en-GB" sz="3600" dirty="0"/>
            </a:br>
            <a:r>
              <a:rPr lang="en-GB" sz="3600" dirty="0"/>
              <a:t>for</a:t>
            </a:r>
            <a:br>
              <a:rPr lang="en-GB" sz="3600" dirty="0"/>
            </a:br>
            <a:r>
              <a:rPr lang="en-GB" sz="3600" dirty="0"/>
              <a:t>even-aged stands</a:t>
            </a:r>
            <a:br>
              <a:rPr lang="en-GB" sz="2800" i="1" dirty="0"/>
            </a:br>
            <a:br>
              <a:rPr lang="en-GB" sz="2800" dirty="0"/>
            </a:b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sz="800" dirty="0"/>
              <a:t> 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82" y="1757363"/>
            <a:ext cx="4756150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93727" y="1984665"/>
            <a:ext cx="144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latin typeface="Trebuchet MS" pitchFamily="34" charset="0"/>
              </a:rPr>
              <a:t>Maritime pine data - PORTUGAL </a:t>
            </a:r>
            <a:endParaRPr lang="en-US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19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SDI is based on the evaluation of the </a:t>
            </a:r>
            <a:r>
              <a:rPr lang="pt-PT" b="1" dirty="0">
                <a:solidFill>
                  <a:srgbClr val="008000"/>
                </a:solidFill>
              </a:rPr>
              <a:t>difference between the number of trees in the stand and the maximum number of trees </a:t>
            </a:r>
            <a:r>
              <a:rPr lang="pt-PT" dirty="0"/>
              <a:t>it could sustain according to the </a:t>
            </a:r>
            <a:r>
              <a:rPr lang="pt-PT" b="1" dirty="0">
                <a:solidFill>
                  <a:srgbClr val="008000"/>
                </a:solidFill>
              </a:rPr>
              <a:t>self-thinning line</a:t>
            </a:r>
          </a:p>
          <a:p>
            <a:r>
              <a:rPr lang="pt-PT" dirty="0"/>
              <a:t>SDI assumes that an understocked stand is located in a logN-logdg line parallel to the self-thinning line but with a smaller intercept</a:t>
            </a:r>
          </a:p>
          <a:p>
            <a:endParaRPr lang="pt-PT" dirty="0"/>
          </a:p>
          <a:p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92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-1428750" y="3714750"/>
          <a:ext cx="936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750" y="3714750"/>
                        <a:ext cx="9366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83" y="1757364"/>
            <a:ext cx="474503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70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The intercept for a stand can be obtained as</a:t>
            </a:r>
          </a:p>
          <a:p>
            <a:endParaRPr lang="pt-PT" dirty="0"/>
          </a:p>
          <a:p>
            <a:endParaRPr lang="pt-PT" sz="1050" dirty="0"/>
          </a:p>
          <a:p>
            <a:endParaRPr lang="en-US" dirty="0"/>
          </a:p>
          <a:p>
            <a:r>
              <a:rPr lang="en-US" dirty="0"/>
              <a:t>The index is “normalized” by using the dg=25 as a basis for comparison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283477"/>
              </p:ext>
            </p:extLst>
          </p:nvPr>
        </p:nvGraphicFramePr>
        <p:xfrm>
          <a:off x="2940051" y="4686300"/>
          <a:ext cx="2767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3" imgW="1384200" imgH="203040" progId="Equation.3">
                  <p:embed/>
                </p:oleObj>
              </mc:Choice>
              <mc:Fallback>
                <p:oleObj name="Equation" r:id="rId3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1" y="4686300"/>
                        <a:ext cx="27670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109381"/>
              </p:ext>
            </p:extLst>
          </p:nvPr>
        </p:nvGraphicFramePr>
        <p:xfrm>
          <a:off x="2744788" y="2489200"/>
          <a:ext cx="22082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5" imgW="1206360" imgH="406080" progId="Equation.3">
                  <p:embed/>
                </p:oleObj>
              </mc:Choice>
              <mc:Fallback>
                <p:oleObj name="Equation" r:id="rId5" imgW="1206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2489200"/>
                        <a:ext cx="22082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7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expression for SDI in a particular stand is then obtained:</a:t>
            </a:r>
            <a:endParaRPr lang="en-US" dirty="0"/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3863975" y="3140076"/>
            <a:ext cx="287338" cy="288925"/>
          </a:xfrm>
          <a:prstGeom prst="plus">
            <a:avLst>
              <a:gd name="adj" fmla="val 25000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3863976" y="3933825"/>
            <a:ext cx="360363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pt-PT"/>
          </a:p>
        </p:txBody>
      </p:sp>
      <p:graphicFrame>
        <p:nvGraphicFramePr>
          <p:cNvPr id="1229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763419"/>
              </p:ext>
            </p:extLst>
          </p:nvPr>
        </p:nvGraphicFramePr>
        <p:xfrm>
          <a:off x="2558330" y="2670175"/>
          <a:ext cx="3630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3" imgW="1815840" imgH="228600" progId="Equation.3">
                  <p:embed/>
                </p:oleObj>
              </mc:Choice>
              <mc:Fallback>
                <p:oleObj name="Equation" r:id="rId3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330" y="2670175"/>
                        <a:ext cx="3630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27618"/>
              </p:ext>
            </p:extLst>
          </p:nvPr>
        </p:nvGraphicFramePr>
        <p:xfrm>
          <a:off x="2558331" y="4513263"/>
          <a:ext cx="56848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5" imgW="2844720" imgH="228600" progId="Equation.3">
                  <p:embed/>
                </p:oleObj>
              </mc:Choice>
              <mc:Fallback>
                <p:oleObj name="Equation" r:id="rId5" imgW="2844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331" y="4513263"/>
                        <a:ext cx="56848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24220"/>
              </p:ext>
            </p:extLst>
          </p:nvPr>
        </p:nvGraphicFramePr>
        <p:xfrm>
          <a:off x="2558330" y="3513138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7" imgW="1498320" imgH="228600" progId="Equation.3">
                  <p:embed/>
                </p:oleObj>
              </mc:Choice>
              <mc:Fallback>
                <p:oleObj name="Equation" r:id="rId7" imgW="1498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330" y="3513138"/>
                        <a:ext cx="2743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881438" y="4997450"/>
            <a:ext cx="360362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pt-PT"/>
          </a:p>
        </p:txBody>
      </p:sp>
      <p:graphicFrame>
        <p:nvGraphicFramePr>
          <p:cNvPr id="122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818939"/>
              </p:ext>
            </p:extLst>
          </p:nvPr>
        </p:nvGraphicFramePr>
        <p:xfrm>
          <a:off x="2558330" y="5545138"/>
          <a:ext cx="236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9" imgW="1180800" imgH="444240" progId="Equation.3">
                  <p:embed/>
                </p:oleObj>
              </mc:Choice>
              <mc:Fallback>
                <p:oleObj name="Equation" r:id="rId9" imgW="1180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330" y="5545138"/>
                        <a:ext cx="23622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8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 animBg="1"/>
      <p:bldP spid="17203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83" y="1757364"/>
            <a:ext cx="474503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9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Crown competition factor (CCF)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CCF reflects the </a:t>
            </a:r>
            <a:r>
              <a:rPr lang="pt-PT" b="1" dirty="0">
                <a:solidFill>
                  <a:srgbClr val="008000"/>
                </a:solidFill>
              </a:rPr>
              <a:t>relationship between the area available for the average tree of the stand and the maximum area </a:t>
            </a:r>
            <a:r>
              <a:rPr lang="pt-PT" dirty="0"/>
              <a:t>that the tree could use if it was growing in open space (</a:t>
            </a:r>
            <a:r>
              <a:rPr lang="pt-PT" b="1" dirty="0">
                <a:solidFill>
                  <a:srgbClr val="008000"/>
                </a:solidFill>
              </a:rPr>
              <a:t>open-grown tree</a:t>
            </a:r>
            <a:r>
              <a:rPr lang="pt-PT" dirty="0"/>
              <a:t>)</a:t>
            </a:r>
          </a:p>
          <a:p>
            <a:r>
              <a:rPr lang="pt-PT" dirty="0"/>
              <a:t>The computation of CCF requires the study of the relationship between crown width of an open-grown tree (cw</a:t>
            </a:r>
            <a:r>
              <a:rPr lang="pt-PT" baseline="-25000" dirty="0"/>
              <a:t>og</a:t>
            </a:r>
            <a:r>
              <a:rPr lang="pt-PT" dirty="0"/>
              <a:t>) and its dbh (d</a:t>
            </a:r>
            <a:r>
              <a:rPr lang="pt-PT" baseline="-25000" dirty="0"/>
              <a:t>og</a:t>
            </a:r>
            <a:r>
              <a:rPr lang="pt-PT" dirty="0"/>
              <a:t>), usualy linear: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18645"/>
              </p:ext>
            </p:extLst>
          </p:nvPr>
        </p:nvGraphicFramePr>
        <p:xfrm>
          <a:off x="2533000" y="4410473"/>
          <a:ext cx="20462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1117440" imgH="228600" progId="Equation.3">
                  <p:embed/>
                </p:oleObj>
              </mc:Choice>
              <mc:Fallback>
                <p:oleObj name="Equation" r:id="rId3" imgW="11174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000" y="4410473"/>
                        <a:ext cx="20462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1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Crown competition factor (CCF)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The crown of an open grown tree ocupies the area </a:t>
            </a:r>
            <a:r>
              <a:rPr lang="pt-PT" i="1" dirty="0"/>
              <a:t>ca</a:t>
            </a:r>
            <a:r>
              <a:rPr lang="pt-PT" i="1" baseline="-25000" dirty="0"/>
              <a:t>og</a:t>
            </a:r>
            <a:r>
              <a:rPr lang="pt-PT" dirty="0"/>
              <a:t>:</a:t>
            </a:r>
          </a:p>
          <a:p>
            <a:endParaRPr lang="pt-PT" dirty="0"/>
          </a:p>
          <a:p>
            <a:endParaRPr lang="pt-PT" dirty="0"/>
          </a:p>
          <a:p>
            <a:endParaRPr lang="pt-PT" sz="300" dirty="0"/>
          </a:p>
          <a:p>
            <a:r>
              <a:rPr lang="pt-PT" dirty="0"/>
              <a:t>CCF is then computed as the sum </a:t>
            </a:r>
            <a:r>
              <a:rPr lang="pt-PT" dirty="0" err="1"/>
              <a:t>of</a:t>
            </a:r>
            <a:r>
              <a:rPr lang="pt-PT" dirty="0"/>
              <a:t> the ca</a:t>
            </a:r>
            <a:r>
              <a:rPr lang="pt-PT" baseline="-25000" dirty="0"/>
              <a:t>og</a:t>
            </a:r>
            <a:r>
              <a:rPr lang="pt-PT" dirty="0"/>
              <a:t> values for all the trees in the stand, expressed as a percentage of the plot area: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911312"/>
              </p:ext>
            </p:extLst>
          </p:nvPr>
        </p:nvGraphicFramePr>
        <p:xfrm>
          <a:off x="2492376" y="2436091"/>
          <a:ext cx="3603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3" imgW="1968480" imgH="431640" progId="Equation.3">
                  <p:embed/>
                </p:oleObj>
              </mc:Choice>
              <mc:Fallback>
                <p:oleObj name="Equation" r:id="rId3" imgW="19684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6" y="2436091"/>
                        <a:ext cx="36036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85809"/>
              </p:ext>
            </p:extLst>
          </p:nvPr>
        </p:nvGraphicFramePr>
        <p:xfrm>
          <a:off x="2811972" y="4749800"/>
          <a:ext cx="2232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5" imgW="1218960" imgH="431640" progId="Equation.3">
                  <p:embed/>
                </p:oleObj>
              </mc:Choice>
              <mc:Fallback>
                <p:oleObj name="Equation" r:id="rId5" imgW="121896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972" y="4749800"/>
                        <a:ext cx="22320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5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Relative spacing (Rs)</a:t>
            </a:r>
            <a:endParaRPr lang="en-US" dirty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RS is a stand density measure that </a:t>
            </a:r>
            <a:r>
              <a:rPr lang="pt-PT" b="1" dirty="0">
                <a:solidFill>
                  <a:srgbClr val="008000"/>
                </a:solidFill>
              </a:rPr>
              <a:t>relates the mean distance between trees with the dominant height</a:t>
            </a:r>
          </a:p>
          <a:p>
            <a:r>
              <a:rPr lang="pt-PT" dirty="0"/>
              <a:t>It is based on the assumption that the stand density must decrease as the stand developes (the dominant height increases)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596888"/>
              </p:ext>
            </p:extLst>
          </p:nvPr>
        </p:nvGraphicFramePr>
        <p:xfrm>
          <a:off x="2865163" y="4114800"/>
          <a:ext cx="4672012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2552400" imgH="368280" progId="Equation.3">
                  <p:embed/>
                </p:oleObj>
              </mc:Choice>
              <mc:Fallback>
                <p:oleObj name="Equation" r:id="rId3" imgW="255240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163" y="4114800"/>
                        <a:ext cx="4672012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6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Relative spacing (</a:t>
            </a:r>
            <a:r>
              <a:rPr lang="pt-PT" sz="2800" dirty="0" err="1"/>
              <a:t>Rs</a:t>
            </a:r>
            <a:r>
              <a:rPr lang="pt-PT" sz="2800" dirty="0"/>
              <a:t>) - the Wilson factor (Fw)</a:t>
            </a:r>
            <a:endParaRPr lang="en-US" sz="28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Assuming that the trees are regularly spaced, the area available per tree is:</a:t>
            </a:r>
          </a:p>
          <a:p>
            <a:endParaRPr lang="pt-PT" dirty="0"/>
          </a:p>
          <a:p>
            <a:endParaRPr lang="pt-PT" dirty="0"/>
          </a:p>
          <a:p>
            <a:endParaRPr lang="pt-PT" sz="12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732041"/>
              </p:ext>
            </p:extLst>
          </p:nvPr>
        </p:nvGraphicFramePr>
        <p:xfrm>
          <a:off x="2450235" y="2916238"/>
          <a:ext cx="308379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3" imgW="1536480" imgH="368280" progId="Equation.3">
                  <p:embed/>
                </p:oleObj>
              </mc:Choice>
              <mc:Fallback>
                <p:oleObj name="Equation" r:id="rId3" imgW="1536480" imgH="3682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235" y="2916238"/>
                        <a:ext cx="308379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253" y="2206376"/>
            <a:ext cx="4359018" cy="4346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7419833" y="2861646"/>
            <a:ext cx="1008000" cy="1008000"/>
          </a:xfrm>
          <a:prstGeom prst="rect">
            <a:avLst/>
          </a:prstGeom>
          <a:solidFill>
            <a:srgbClr val="008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63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Whole stand models – state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In whole stand models the state variables are all defined at stand level:</a:t>
            </a:r>
          </a:p>
          <a:p>
            <a:pPr lvl="1"/>
            <a:r>
              <a:rPr lang="pt-PT" dirty="0"/>
              <a:t>Dominant height (hdom)</a:t>
            </a:r>
          </a:p>
          <a:p>
            <a:pPr lvl="1"/>
            <a:r>
              <a:rPr lang="pt-PT" dirty="0"/>
              <a:t>Number of trees per ha (N)</a:t>
            </a:r>
          </a:p>
          <a:p>
            <a:pPr lvl="1"/>
            <a:r>
              <a:rPr lang="pt-PT" dirty="0"/>
              <a:t>Basal area (G)</a:t>
            </a:r>
          </a:p>
          <a:p>
            <a:pPr lvl="1"/>
            <a:r>
              <a:rPr lang="pt-PT" dirty="0"/>
              <a:t>Volume (V) and merchantable volumes (Vdi or Vhi)</a:t>
            </a:r>
          </a:p>
          <a:p>
            <a:pPr lvl="1"/>
            <a:r>
              <a:rPr lang="pt-PT" dirty="0"/>
              <a:t>Biomass (W) and biomass per tree component (Wr, Ww, Wb, Wbr, Wl)</a:t>
            </a:r>
          </a:p>
          <a:p>
            <a:r>
              <a:rPr lang="pt-PT" dirty="0"/>
              <a:t>hdom, N and G are almost always principal </a:t>
            </a:r>
            <a:r>
              <a:rPr lang="pt-PT" dirty="0" err="1"/>
              <a:t>variables</a:t>
            </a:r>
            <a:endParaRPr lang="pt-PT" dirty="0"/>
          </a:p>
          <a:p>
            <a:r>
              <a:rPr lang="pt-PT" dirty="0"/>
              <a:t>volume may </a:t>
            </a:r>
            <a:r>
              <a:rPr lang="pt-PT" dirty="0" err="1"/>
              <a:t>be</a:t>
            </a:r>
            <a:r>
              <a:rPr lang="pt-PT" dirty="0"/>
              <a:t> a </a:t>
            </a:r>
            <a:r>
              <a:rPr lang="pt-PT" dirty="0" err="1"/>
              <a:t>derived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principal </a:t>
            </a:r>
            <a:r>
              <a:rPr lang="pt-PT" dirty="0" err="1"/>
              <a:t>variable</a:t>
            </a:r>
            <a:endParaRPr lang="pt-PT" dirty="0"/>
          </a:p>
          <a:p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biomass</a:t>
            </a:r>
            <a:r>
              <a:rPr lang="pt-PT" dirty="0"/>
              <a:t> </a:t>
            </a:r>
            <a:r>
              <a:rPr lang="pt-PT" dirty="0" err="1"/>
              <a:t>tree</a:t>
            </a:r>
            <a:r>
              <a:rPr lang="pt-PT" dirty="0"/>
              <a:t> componente are </a:t>
            </a:r>
            <a:r>
              <a:rPr lang="pt-PT" dirty="0" err="1"/>
              <a:t>usually</a:t>
            </a:r>
            <a:r>
              <a:rPr lang="pt-PT" dirty="0"/>
              <a:t> </a:t>
            </a:r>
            <a:r>
              <a:rPr lang="pt-PT" dirty="0" err="1"/>
              <a:t>derived</a:t>
            </a:r>
            <a:r>
              <a:rPr lang="pt-PT" dirty="0"/>
              <a:t> </a:t>
            </a:r>
            <a:r>
              <a:rPr lang="pt-PT" dirty="0" err="1"/>
              <a:t>variables</a:t>
            </a:r>
            <a:r>
              <a:rPr lang="pt-PT" dirty="0"/>
              <a:t> (</a:t>
            </a:r>
            <a:r>
              <a:rPr lang="pt-PT" dirty="0" err="1"/>
              <a:t>or</a:t>
            </a:r>
            <a:r>
              <a:rPr lang="pt-PT" dirty="0"/>
              <a:t> do </a:t>
            </a:r>
            <a:r>
              <a:rPr lang="pt-PT" dirty="0" err="1"/>
              <a:t>not</a:t>
            </a:r>
            <a:r>
              <a:rPr lang="pt-PT" dirty="0"/>
              <a:t> </a:t>
            </a:r>
            <a:r>
              <a:rPr lang="pt-PT" dirty="0" err="1"/>
              <a:t>exist</a:t>
            </a:r>
            <a:r>
              <a:rPr lang="pt-PT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28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/>
              <a:t>Relative spacing (</a:t>
            </a:r>
            <a:r>
              <a:rPr lang="pt-PT" sz="2800" dirty="0" err="1"/>
              <a:t>Rs</a:t>
            </a:r>
            <a:r>
              <a:rPr lang="pt-PT" sz="2800" dirty="0"/>
              <a:t>) - the Wilson factor (Fw)</a:t>
            </a:r>
            <a:endParaRPr lang="en-US" sz="28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Assuming that the trees are regularly spaced, the area available per tree is:</a:t>
            </a:r>
          </a:p>
          <a:p>
            <a:endParaRPr lang="pt-PT" dirty="0"/>
          </a:p>
          <a:p>
            <a:endParaRPr lang="pt-PT" dirty="0"/>
          </a:p>
          <a:p>
            <a:endParaRPr lang="pt-PT" sz="1200" dirty="0"/>
          </a:p>
          <a:p>
            <a:r>
              <a:rPr lang="pt-PT" dirty="0"/>
              <a:t>The relative spacing can be written in the form usuually known as wilson factor</a:t>
            </a:r>
            <a:r>
              <a:rPr lang="en-US" dirty="0"/>
              <a:t> </a:t>
            </a:r>
          </a:p>
        </p:txBody>
      </p:sp>
      <p:sp>
        <p:nvSpPr>
          <p:cNvPr id="178181" name="AutoShape 5"/>
          <p:cNvSpPr>
            <a:spLocks noChangeArrowheads="1"/>
          </p:cNvSpPr>
          <p:nvPr/>
        </p:nvSpPr>
        <p:spPr bwMode="auto">
          <a:xfrm>
            <a:off x="5626895" y="3023467"/>
            <a:ext cx="649287" cy="431800"/>
          </a:xfrm>
          <a:prstGeom prst="rightArrow">
            <a:avLst>
              <a:gd name="adj1" fmla="val 50000"/>
              <a:gd name="adj2" fmla="val 37592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348033"/>
              </p:ext>
            </p:extLst>
          </p:nvPr>
        </p:nvGraphicFramePr>
        <p:xfrm>
          <a:off x="2450236" y="2916238"/>
          <a:ext cx="28114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3" imgW="1536480" imgH="368280" progId="Equation.3">
                  <p:embed/>
                </p:oleObj>
              </mc:Choice>
              <mc:Fallback>
                <p:oleObj name="Equation" r:id="rId3" imgW="1536480" imgH="3682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236" y="2916238"/>
                        <a:ext cx="28114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942037"/>
              </p:ext>
            </p:extLst>
          </p:nvPr>
        </p:nvGraphicFramePr>
        <p:xfrm>
          <a:off x="6597074" y="2832967"/>
          <a:ext cx="22066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5" imgW="1206360" imgH="406080" progId="Equation.3">
                  <p:embed/>
                </p:oleObj>
              </mc:Choice>
              <mc:Fallback>
                <p:oleObj name="Equation" r:id="rId5" imgW="120636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7074" y="2832967"/>
                        <a:ext cx="22066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362299"/>
              </p:ext>
            </p:extLst>
          </p:nvPr>
        </p:nvGraphicFramePr>
        <p:xfrm>
          <a:off x="2700338" y="4892676"/>
          <a:ext cx="325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7" imgW="1777680" imgH="482400" progId="Equation.3">
                  <p:embed/>
                </p:oleObj>
              </mc:Choice>
              <mc:Fallback>
                <p:oleObj name="Equation" r:id="rId7" imgW="177768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92676"/>
                        <a:ext cx="32512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4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Spacing factor (Sf)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i="1" dirty="0"/>
              <a:t>Sf</a:t>
            </a:r>
            <a:r>
              <a:rPr lang="pt-PT" dirty="0"/>
              <a:t> is a stand density measure that </a:t>
            </a:r>
            <a:r>
              <a:rPr lang="pt-PT" b="1" dirty="0">
                <a:solidFill>
                  <a:srgbClr val="008000"/>
                </a:solidFill>
              </a:rPr>
              <a:t>relates the average distance between trees to the crown width of the average tree</a:t>
            </a:r>
            <a:r>
              <a:rPr lang="pt-PT" dirty="0"/>
              <a:t>: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If a regularly spaced stand is assumed, </a:t>
            </a:r>
            <a:r>
              <a:rPr lang="pt-PT" i="1" dirty="0"/>
              <a:t>Sf</a:t>
            </a:r>
            <a:r>
              <a:rPr lang="pt-PT" dirty="0"/>
              <a:t> comes as: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375836"/>
              </p:ext>
            </p:extLst>
          </p:nvPr>
        </p:nvGraphicFramePr>
        <p:xfrm>
          <a:off x="2463657" y="3121313"/>
          <a:ext cx="46243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3" imgW="2527200" imgH="406080" progId="Equation.3">
                  <p:embed/>
                </p:oleObj>
              </mc:Choice>
              <mc:Fallback>
                <p:oleObj name="Equation" r:id="rId3" imgW="252720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657" y="3121313"/>
                        <a:ext cx="46243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86485"/>
              </p:ext>
            </p:extLst>
          </p:nvPr>
        </p:nvGraphicFramePr>
        <p:xfrm>
          <a:off x="2542598" y="4830330"/>
          <a:ext cx="1905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5" imgW="1041120" imgH="419040" progId="Equation.3">
                  <p:embed/>
                </p:oleObj>
              </mc:Choice>
              <mc:Fallback>
                <p:oleObj name="Equation" r:id="rId5" imgW="1041120" imgH="419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598" y="4830330"/>
                        <a:ext cx="1905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3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Crown</a:t>
            </a:r>
            <a:r>
              <a:rPr lang="pt-PT" dirty="0"/>
              <a:t> cover(</a:t>
            </a:r>
            <a:r>
              <a:rPr lang="pt-PT" i="1" dirty="0" err="1"/>
              <a:t>Cc</a:t>
            </a:r>
            <a:r>
              <a:rPr lang="pt-PT" dirty="0"/>
              <a:t>)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err="1"/>
              <a:t>Crown</a:t>
            </a:r>
            <a:r>
              <a:rPr lang="pt-PT" dirty="0"/>
              <a:t> cover (</a:t>
            </a:r>
            <a:r>
              <a:rPr lang="pt-PT" i="1" dirty="0" err="1"/>
              <a:t>Cc</a:t>
            </a:r>
            <a:r>
              <a:rPr lang="pt-PT" dirty="0"/>
              <a:t>) </a:t>
            </a:r>
            <a:r>
              <a:rPr lang="pt-PT" dirty="0" err="1"/>
              <a:t>is</a:t>
            </a:r>
            <a:r>
              <a:rPr lang="pt-PT" dirty="0"/>
              <a:t> a stand density measure </a:t>
            </a:r>
            <a:r>
              <a:rPr lang="pt-PT" dirty="0" err="1"/>
              <a:t>that</a:t>
            </a:r>
            <a:r>
              <a:rPr lang="pt-PT" dirty="0"/>
              <a:t> computes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percentage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of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area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covered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with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crowns</a:t>
            </a:r>
            <a:r>
              <a:rPr lang="pt-PT" dirty="0"/>
              <a:t> :</a:t>
            </a:r>
          </a:p>
          <a:p>
            <a:endParaRPr lang="pt-PT" dirty="0"/>
          </a:p>
          <a:p>
            <a:endParaRPr lang="pt-PT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564145"/>
              </p:ext>
            </p:extLst>
          </p:nvPr>
        </p:nvGraphicFramePr>
        <p:xfrm>
          <a:off x="3530600" y="2790825"/>
          <a:ext cx="26495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3" imgW="1447560" imgH="571320" progId="Equation.3">
                  <p:embed/>
                </p:oleObj>
              </mc:Choice>
              <mc:Fallback>
                <p:oleObj name="Equation" r:id="rId3" imgW="144756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2790825"/>
                        <a:ext cx="264953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3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Site productivity</a:t>
            </a:r>
          </a:p>
          <a:p>
            <a:pPr lvl="1"/>
            <a:r>
              <a:rPr lang="pt-PT" dirty="0"/>
              <a:t>A </a:t>
            </a:r>
            <a:r>
              <a:rPr lang="pt-PT" b="1" dirty="0">
                <a:solidFill>
                  <a:srgbClr val="008000"/>
                </a:solidFill>
              </a:rPr>
              <a:t>system of site index curves </a:t>
            </a:r>
            <a:r>
              <a:rPr lang="pt-PT" dirty="0"/>
              <a:t>is the most common way to express site productivity in WSM-eas</a:t>
            </a:r>
          </a:p>
          <a:p>
            <a:pPr lvl="1"/>
            <a:r>
              <a:rPr lang="pt-PT" dirty="0"/>
              <a:t>In species in which age is difficult to determine:</a:t>
            </a:r>
          </a:p>
          <a:p>
            <a:pPr lvl="2"/>
            <a:r>
              <a:rPr lang="pt-PT" dirty="0"/>
              <a:t>Site index may be </a:t>
            </a:r>
            <a:r>
              <a:rPr lang="pt-PT" b="1" dirty="0">
                <a:solidFill>
                  <a:srgbClr val="008000"/>
                </a:solidFill>
              </a:rPr>
              <a:t>assessed with a site prediction equation</a:t>
            </a:r>
          </a:p>
          <a:p>
            <a:pPr lvl="2"/>
            <a:r>
              <a:rPr lang="pt-PT" dirty="0"/>
              <a:t>Site productivity may be </a:t>
            </a:r>
            <a:r>
              <a:rPr lang="pt-PT" b="1" dirty="0">
                <a:solidFill>
                  <a:srgbClr val="008000"/>
                </a:solidFill>
              </a:rPr>
              <a:t>included</a:t>
            </a:r>
            <a:r>
              <a:rPr lang="pt-PT" dirty="0"/>
              <a:t> in the several sub-models </a:t>
            </a:r>
            <a:r>
              <a:rPr lang="pt-PT" b="1" dirty="0">
                <a:solidFill>
                  <a:srgbClr val="008000"/>
                </a:solidFill>
              </a:rPr>
              <a:t>through climatic and soil variables</a:t>
            </a:r>
          </a:p>
          <a:p>
            <a:pPr lvl="2"/>
            <a:endParaRPr lang="pt-PT" dirty="0"/>
          </a:p>
          <a:p>
            <a:pPr marL="0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68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Notation</a:t>
            </a:r>
          </a:p>
          <a:p>
            <a:pPr lvl="2"/>
            <a:r>
              <a:rPr lang="en-US" i="1" dirty="0"/>
              <a:t>S</a:t>
            </a:r>
            <a:r>
              <a:rPr lang="en-US" dirty="0"/>
              <a:t> = site index or site variables (climate and soil)</a:t>
            </a:r>
          </a:p>
          <a:p>
            <a:pPr lvl="2"/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= stand age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dirty="0"/>
              <a:t>= principal stand variable </a:t>
            </a:r>
            <a:r>
              <a:rPr lang="en-US" i="1" dirty="0"/>
              <a:t>X</a:t>
            </a:r>
            <a:r>
              <a:rPr lang="en-US" dirty="0"/>
              <a:t>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r>
              <a:rPr lang="en-US" i="1" dirty="0" err="1"/>
              <a:t>SD</a:t>
            </a:r>
            <a:r>
              <a:rPr lang="en-US" i="1" baseline="-25000" dirty="0" err="1"/>
              <a:t>i</a:t>
            </a:r>
            <a:r>
              <a:rPr lang="en-US" dirty="0"/>
              <a:t> = stand density measure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r>
              <a:rPr lang="en-US" i="1" dirty="0"/>
              <a:t>i</a:t>
            </a:r>
            <a:r>
              <a:rPr lang="en-US" i="1" baseline="-25000" dirty="0"/>
              <a:t>X1-2</a:t>
            </a:r>
            <a:r>
              <a:rPr lang="en-US" dirty="0"/>
              <a:t> = growth of variable </a:t>
            </a:r>
            <a:r>
              <a:rPr lang="en-US" i="1" dirty="0"/>
              <a:t>X</a:t>
            </a:r>
            <a:r>
              <a:rPr lang="en-US" dirty="0"/>
              <a:t> in the period between </a:t>
            </a:r>
            <a:r>
              <a:rPr lang="en-US" i="1" dirty="0"/>
              <a:t>t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i="1" baseline="-25000" dirty="0"/>
              <a:t>2</a:t>
            </a:r>
            <a:r>
              <a:rPr lang="en-US" dirty="0"/>
              <a:t> </a:t>
            </a:r>
          </a:p>
          <a:p>
            <a:pPr lvl="2"/>
            <a:r>
              <a:rPr lang="en-US" i="1" dirty="0"/>
              <a:t>Y</a:t>
            </a:r>
            <a:r>
              <a:rPr lang="en-US" i="1" baseline="-25000" dirty="0"/>
              <a:t>i </a:t>
            </a:r>
            <a:r>
              <a:rPr lang="en-US" dirty="0"/>
              <a:t>= derived stand variable </a:t>
            </a:r>
            <a:r>
              <a:rPr lang="en-US" i="1" dirty="0"/>
              <a:t>Y</a:t>
            </a:r>
            <a:r>
              <a:rPr lang="en-US" dirty="0"/>
              <a:t> at time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2"/>
            <a:endParaRPr lang="pt-PT" dirty="0"/>
          </a:p>
          <a:p>
            <a:pPr marL="0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96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Growth modules</a:t>
            </a:r>
          </a:p>
          <a:p>
            <a:pPr lvl="1"/>
            <a:r>
              <a:rPr lang="pt-PT" dirty="0"/>
              <a:t>Growth modules refer to principal variables, the ones whose growth is predicted by the model:</a:t>
            </a:r>
          </a:p>
          <a:p>
            <a:pPr lvl="2"/>
            <a:r>
              <a:rPr lang="pt-PT" dirty="0"/>
              <a:t>Direct prediction of growth</a:t>
            </a:r>
          </a:p>
          <a:p>
            <a:pPr marL="1371600" lvl="3" indent="0">
              <a:buNone/>
            </a:pPr>
            <a:r>
              <a:rPr lang="pt-PT" i="1" dirty="0"/>
              <a:t>i</a:t>
            </a:r>
            <a:r>
              <a:rPr lang="pt-PT" i="1" baseline="-25000" dirty="0"/>
              <a:t>X1-2 </a:t>
            </a:r>
            <a:r>
              <a:rPr lang="pt-PT" i="1" dirty="0"/>
              <a:t>= f(S, t</a:t>
            </a:r>
            <a:r>
              <a:rPr lang="pt-PT" i="1" baseline="-25000" dirty="0"/>
              <a:t>1</a:t>
            </a:r>
            <a:r>
              <a:rPr lang="pt-PT" i="1" dirty="0"/>
              <a:t>, t</a:t>
            </a:r>
            <a:r>
              <a:rPr lang="pt-PT" i="1" baseline="-25000" dirty="0"/>
              <a:t>2</a:t>
            </a:r>
            <a:r>
              <a:rPr lang="pt-PT" i="1" dirty="0"/>
              <a:t>, SD</a:t>
            </a:r>
            <a:r>
              <a:rPr lang="pt-PT" i="1" baseline="-25000" dirty="0"/>
              <a:t>1</a:t>
            </a:r>
            <a:r>
              <a:rPr lang="pt-PT" i="1" dirty="0"/>
              <a:t>)</a:t>
            </a:r>
          </a:p>
          <a:p>
            <a:pPr marL="1371600" lvl="3" indent="0">
              <a:buNone/>
            </a:pPr>
            <a:r>
              <a:rPr lang="pt-PT" i="1" dirty="0"/>
              <a:t>X</a:t>
            </a:r>
            <a:r>
              <a:rPr lang="pt-PT" i="1" baseline="-25000" dirty="0"/>
              <a:t>2 </a:t>
            </a:r>
            <a:r>
              <a:rPr lang="pt-PT" i="1" dirty="0"/>
              <a:t>= X</a:t>
            </a:r>
            <a:r>
              <a:rPr lang="pt-PT" i="1" baseline="-25000" dirty="0"/>
              <a:t>1</a:t>
            </a:r>
            <a:r>
              <a:rPr lang="pt-PT" i="1" dirty="0"/>
              <a:t>+i</a:t>
            </a:r>
            <a:r>
              <a:rPr lang="pt-PT" i="1" baseline="-25000" dirty="0"/>
              <a:t>X1-2</a:t>
            </a:r>
          </a:p>
          <a:p>
            <a:pPr lvl="2"/>
            <a:r>
              <a:rPr lang="pt-PT" dirty="0"/>
              <a:t>Direct prediction of future </a:t>
            </a:r>
            <a:r>
              <a:rPr lang="pt-PT" dirty="0" err="1"/>
              <a:t>value</a:t>
            </a:r>
            <a:r>
              <a:rPr lang="pt-PT" dirty="0"/>
              <a:t> – </a:t>
            </a:r>
            <a:r>
              <a:rPr lang="pt-PT" dirty="0" err="1"/>
              <a:t>difference</a:t>
            </a:r>
            <a:r>
              <a:rPr lang="pt-PT" dirty="0"/>
              <a:t> </a:t>
            </a:r>
            <a:r>
              <a:rPr lang="pt-PT" dirty="0" err="1"/>
              <a:t>equations</a:t>
            </a:r>
            <a:endParaRPr lang="pt-PT" dirty="0"/>
          </a:p>
          <a:p>
            <a:pPr marL="1371600" lvl="3" indent="0">
              <a:buNone/>
            </a:pPr>
            <a:r>
              <a:rPr lang="pt-PT" i="1" dirty="0"/>
              <a:t>SD2 = f(S, t</a:t>
            </a:r>
            <a:r>
              <a:rPr lang="pt-PT" i="1" baseline="-25000" dirty="0"/>
              <a:t>1</a:t>
            </a:r>
            <a:r>
              <a:rPr lang="pt-PT" i="1" dirty="0"/>
              <a:t>, t</a:t>
            </a:r>
            <a:r>
              <a:rPr lang="pt-PT" i="1" baseline="-25000" dirty="0"/>
              <a:t>2</a:t>
            </a:r>
            <a:r>
              <a:rPr lang="pt-PT" i="1" dirty="0"/>
              <a:t>, SD</a:t>
            </a:r>
            <a:r>
              <a:rPr lang="pt-PT" i="1" baseline="-25000" dirty="0"/>
              <a:t>1</a:t>
            </a:r>
            <a:r>
              <a:rPr lang="pt-PT" i="1" dirty="0"/>
              <a:t>, </a:t>
            </a:r>
            <a:r>
              <a:rPr lang="pt-PT" i="1" dirty="0" err="1"/>
              <a:t>other</a:t>
            </a:r>
            <a:r>
              <a:rPr lang="pt-PT" i="1" dirty="0"/>
              <a:t> stand </a:t>
            </a:r>
            <a:r>
              <a:rPr lang="pt-PT" i="1" dirty="0" err="1"/>
              <a:t>variables</a:t>
            </a:r>
            <a:r>
              <a:rPr lang="pt-PT" i="1" dirty="0"/>
              <a:t>)</a:t>
            </a:r>
          </a:p>
          <a:p>
            <a:pPr marL="1371600" lvl="3" indent="0">
              <a:buNone/>
            </a:pPr>
            <a:r>
              <a:rPr lang="pt-PT" i="1" dirty="0"/>
              <a:t>X</a:t>
            </a:r>
            <a:r>
              <a:rPr lang="pt-PT" i="1" baseline="-25000" dirty="0"/>
              <a:t>2</a:t>
            </a:r>
            <a:r>
              <a:rPr lang="pt-PT" i="1" dirty="0"/>
              <a:t> = f(S, t</a:t>
            </a:r>
            <a:r>
              <a:rPr lang="pt-PT" i="1" baseline="-25000" dirty="0"/>
              <a:t>1</a:t>
            </a:r>
            <a:r>
              <a:rPr lang="pt-PT" i="1" dirty="0"/>
              <a:t>, t</a:t>
            </a:r>
            <a:r>
              <a:rPr lang="pt-PT" i="1" baseline="-25000" dirty="0"/>
              <a:t>2</a:t>
            </a:r>
            <a:r>
              <a:rPr lang="pt-PT" i="1" dirty="0"/>
              <a:t>, X</a:t>
            </a:r>
            <a:r>
              <a:rPr lang="pt-PT" i="1" baseline="-25000" dirty="0"/>
              <a:t>1</a:t>
            </a:r>
            <a:r>
              <a:rPr lang="pt-PT" i="1" dirty="0"/>
              <a:t>, SD</a:t>
            </a:r>
            <a:r>
              <a:rPr lang="pt-PT" i="1" baseline="-25000" dirty="0"/>
              <a:t>1</a:t>
            </a:r>
            <a:r>
              <a:rPr lang="pt-PT" i="1" dirty="0"/>
              <a:t>, SD</a:t>
            </a:r>
            <a:r>
              <a:rPr lang="pt-PT" i="1" baseline="-25000" dirty="0"/>
              <a:t>2,</a:t>
            </a:r>
            <a:r>
              <a:rPr lang="pt-PT" i="1" dirty="0"/>
              <a:t> other stand variables)</a:t>
            </a:r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1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/>
              <a:t>Calculus</a:t>
            </a:r>
            <a:r>
              <a:rPr lang="pt-PT" dirty="0"/>
              <a:t> module</a:t>
            </a:r>
          </a:p>
          <a:p>
            <a:pPr lvl="1"/>
            <a:r>
              <a:rPr lang="pt-PT" dirty="0" err="1"/>
              <a:t>Calculus</a:t>
            </a:r>
            <a:r>
              <a:rPr lang="pt-PT" dirty="0"/>
              <a:t> modules refer to derived variables, the ones that are </a:t>
            </a:r>
            <a:r>
              <a:rPr lang="pt-PT" dirty="0" err="1"/>
              <a:t>computed</a:t>
            </a:r>
            <a:r>
              <a:rPr lang="pt-PT" dirty="0"/>
              <a:t> from other variables at the same point in time:</a:t>
            </a:r>
          </a:p>
          <a:p>
            <a:pPr marL="1371600" lvl="3" indent="0">
              <a:buNone/>
            </a:pPr>
            <a:r>
              <a:rPr lang="pt-PT" i="1" dirty="0" err="1"/>
              <a:t>Computed</a:t>
            </a:r>
            <a:r>
              <a:rPr lang="pt-PT" i="1" dirty="0"/>
              <a:t> </a:t>
            </a:r>
            <a:r>
              <a:rPr lang="pt-PT" i="1" dirty="0" err="1"/>
              <a:t>variable</a:t>
            </a:r>
            <a:r>
              <a:rPr lang="pt-PT" i="1" dirty="0"/>
              <a:t>:</a:t>
            </a:r>
          </a:p>
          <a:p>
            <a:pPr marL="1371600" lvl="3" indent="0">
              <a:buNone/>
            </a:pPr>
            <a:r>
              <a:rPr lang="pt-PT" i="1" dirty="0"/>
              <a:t>Y</a:t>
            </a:r>
            <a:r>
              <a:rPr lang="pt-PT" i="1" baseline="-25000" dirty="0"/>
              <a:t>2</a:t>
            </a:r>
            <a:r>
              <a:rPr lang="pt-PT" i="1" dirty="0"/>
              <a:t> = f(S, t</a:t>
            </a:r>
            <a:r>
              <a:rPr lang="pt-PT" i="1" baseline="-25000" dirty="0"/>
              <a:t>2</a:t>
            </a:r>
            <a:r>
              <a:rPr lang="pt-PT" i="1" dirty="0"/>
              <a:t>, SD</a:t>
            </a:r>
            <a:r>
              <a:rPr lang="pt-PT" i="1" baseline="-25000" dirty="0"/>
              <a:t>2,</a:t>
            </a:r>
            <a:r>
              <a:rPr lang="pt-PT" i="1" dirty="0"/>
              <a:t> other stand variables)</a:t>
            </a:r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9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silvicultural treatments</a:t>
            </a:r>
          </a:p>
          <a:p>
            <a:pPr lvl="1"/>
            <a:r>
              <a:rPr lang="pt-PT" dirty="0"/>
              <a:t>Including stand response to silvicultural treatments into the forest models is crucial for the selection of the most efficient management</a:t>
            </a:r>
          </a:p>
          <a:p>
            <a:pPr lvl="1"/>
            <a:r>
              <a:rPr lang="pt-PT" dirty="0"/>
              <a:t>In spite of this importance, there is no established theory and the study of such models is usually made through examples</a:t>
            </a:r>
          </a:p>
          <a:p>
            <a:pPr lvl="1"/>
            <a:r>
              <a:rPr lang="pt-PT" dirty="0"/>
              <a:t>Some examples from Burkhart and Tomé (2012) are presented here as an illustration</a:t>
            </a:r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1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thinning</a:t>
            </a:r>
          </a:p>
          <a:p>
            <a:pPr lvl="1"/>
            <a:r>
              <a:rPr lang="pt-PT" dirty="0"/>
              <a:t>Pienaar and Shiver (1986)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lvl="2"/>
            <a:r>
              <a:rPr lang="en-US" dirty="0" err="1"/>
              <a:t>t</a:t>
            </a:r>
            <a:r>
              <a:rPr lang="en-US" baseline="-25000" dirty="0" err="1"/>
              <a:t>t</a:t>
            </a:r>
            <a:r>
              <a:rPr lang="en-US" dirty="0"/>
              <a:t> = plantation age at last thinning</a:t>
            </a:r>
          </a:p>
          <a:p>
            <a:pPr lvl="2"/>
            <a:r>
              <a:rPr lang="en-US" dirty="0"/>
              <a:t>N = present number of trees per unit area</a:t>
            </a:r>
          </a:p>
          <a:p>
            <a:pPr lvl="2"/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dirty="0"/>
              <a:t> = number of trees removed in last thinning</a:t>
            </a:r>
          </a:p>
          <a:p>
            <a:pPr lvl="2"/>
            <a:r>
              <a:rPr lang="en-US" dirty="0"/>
              <a:t>N</a:t>
            </a:r>
            <a:r>
              <a:rPr lang="en-US" baseline="-25000" dirty="0"/>
              <a:t>at</a:t>
            </a:r>
            <a:r>
              <a:rPr lang="en-US" dirty="0"/>
              <a:t> = number of trees remaining after last thinning</a:t>
            </a:r>
          </a:p>
          <a:p>
            <a:pPr lvl="2"/>
            <a:r>
              <a:rPr lang="en-US" dirty="0"/>
              <a:t>G = basal area per unit area</a:t>
            </a:r>
          </a:p>
          <a:p>
            <a:pPr lvl="2"/>
            <a:r>
              <a:rPr lang="en-US" dirty="0"/>
              <a:t>t = plantation age</a:t>
            </a:r>
          </a:p>
          <a:p>
            <a:pPr lvl="2"/>
            <a:r>
              <a:rPr lang="en-US" dirty="0" err="1"/>
              <a:t>hdom</a:t>
            </a:r>
            <a:r>
              <a:rPr lang="en-US" dirty="0"/>
              <a:t> = dominant height</a:t>
            </a:r>
          </a:p>
          <a:p>
            <a:pPr lvl="2"/>
            <a:endParaRPr lang="pt-PT" dirty="0"/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963250"/>
              </p:ext>
            </p:extLst>
          </p:nvPr>
        </p:nvGraphicFramePr>
        <p:xfrm>
          <a:off x="2488768" y="2744930"/>
          <a:ext cx="6133860" cy="60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3" imgW="4089240" imgH="406080" progId="Equation.3">
                  <p:embed/>
                </p:oleObj>
              </mc:Choice>
              <mc:Fallback>
                <p:oleObj name="Equation" r:id="rId3" imgW="408924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768" y="2744930"/>
                        <a:ext cx="6133860" cy="609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1D86253-78B2-44D3-B665-90BBA2E46838}"/>
              </a:ext>
            </a:extLst>
          </p:cNvPr>
          <p:cNvSpPr/>
          <p:nvPr/>
        </p:nvSpPr>
        <p:spPr bwMode="auto">
          <a:xfrm>
            <a:off x="7750206" y="2432482"/>
            <a:ext cx="1242874" cy="1242873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8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thinning</a:t>
            </a:r>
          </a:p>
          <a:p>
            <a:pPr lvl="1"/>
            <a:r>
              <a:rPr lang="pt-PT" dirty="0"/>
              <a:t>Pienaar and Shiver (1986)</a:t>
            </a:r>
          </a:p>
          <a:p>
            <a:pPr lvl="2"/>
            <a:r>
              <a:rPr lang="en-US" dirty="0"/>
              <a:t>The term </a:t>
            </a:r>
            <a:r>
              <a:rPr lang="en-US" i="1" dirty="0"/>
              <a:t>(</a:t>
            </a:r>
            <a:r>
              <a:rPr lang="en-US" i="1" dirty="0" err="1"/>
              <a:t>N</a:t>
            </a:r>
            <a:r>
              <a:rPr lang="en-US" i="1" baseline="-25000" dirty="0" err="1"/>
              <a:t>t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dirty="0"/>
              <a:t>/</a:t>
            </a:r>
            <a:r>
              <a:rPr lang="en-US" i="1" dirty="0" err="1"/>
              <a:t>N</a:t>
            </a:r>
            <a:r>
              <a:rPr lang="en-US" i="1" baseline="-25000" dirty="0" err="1"/>
              <a:t>at</a:t>
            </a:r>
            <a:r>
              <a:rPr lang="en-US" i="1" dirty="0" err="1"/>
              <a:t>t</a:t>
            </a:r>
            <a:r>
              <a:rPr lang="en-US" i="1" dirty="0"/>
              <a:t>)</a:t>
            </a:r>
            <a:r>
              <a:rPr lang="en-US" dirty="0"/>
              <a:t> modifies the basal area of </a:t>
            </a:r>
            <a:r>
              <a:rPr lang="en-US" dirty="0" err="1"/>
              <a:t>unthinned</a:t>
            </a:r>
            <a:r>
              <a:rPr lang="en-US" dirty="0"/>
              <a:t> plantations of a given age, stems per unit area, and average dominant height to predict the basal area for comparable thinned plantations</a:t>
            </a:r>
          </a:p>
          <a:p>
            <a:pPr lvl="2"/>
            <a:r>
              <a:rPr lang="en-US" dirty="0"/>
              <a:t>In the non-logarithmic form of the prediction equation, it is a multiplicative modifier theoretically between 0 and 1</a:t>
            </a:r>
          </a:p>
          <a:p>
            <a:pPr lvl="2"/>
            <a:r>
              <a:rPr lang="en-US" dirty="0"/>
              <a:t>For any given age, </a:t>
            </a:r>
            <a:r>
              <a:rPr lang="en-US" i="1" dirty="0"/>
              <a:t>t</a:t>
            </a:r>
            <a:r>
              <a:rPr lang="en-US" dirty="0"/>
              <a:t>, the earlier a thinning of given intensity </a:t>
            </a:r>
            <a:r>
              <a:rPr lang="en-US" i="1" dirty="0"/>
              <a:t>(</a:t>
            </a:r>
            <a:r>
              <a:rPr lang="en-US" i="1" dirty="0" err="1"/>
              <a:t>N</a:t>
            </a:r>
            <a:r>
              <a:rPr lang="en-US" i="1" baseline="-25000" dirty="0" err="1"/>
              <a:t>t</a:t>
            </a:r>
            <a:r>
              <a:rPr lang="en-US" i="1" dirty="0"/>
              <a:t>/N</a:t>
            </a:r>
            <a:r>
              <a:rPr lang="en-US" i="1" baseline="-25000" dirty="0"/>
              <a:t>at</a:t>
            </a:r>
            <a:r>
              <a:rPr lang="en-US" i="1" dirty="0"/>
              <a:t>)</a:t>
            </a:r>
            <a:r>
              <a:rPr lang="en-US" dirty="0"/>
              <a:t> occurs, the larger (closer to 1) the modifier will be</a:t>
            </a:r>
          </a:p>
          <a:p>
            <a:pPr lvl="2"/>
            <a:r>
              <a:rPr lang="en-US" dirty="0"/>
              <a:t>If </a:t>
            </a:r>
            <a:r>
              <a:rPr lang="en-US" dirty="0" err="1"/>
              <a:t>thinnings</a:t>
            </a:r>
            <a:r>
              <a:rPr lang="en-US" dirty="0"/>
              <a:t> of different intensities occur the same time ago, so that </a:t>
            </a:r>
            <a:r>
              <a:rPr lang="en-US" i="1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dirty="0"/>
              <a:t>/t)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i="1" baseline="-25000" dirty="0"/>
              <a:t>at</a:t>
            </a:r>
            <a:r>
              <a:rPr lang="en-US" dirty="0"/>
              <a:t> are the same, then the modifier will be larger for the less intensive thinning. </a:t>
            </a:r>
            <a:endParaRPr lang="pt-PT" dirty="0"/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Whole stand models – control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The most </a:t>
            </a:r>
            <a:r>
              <a:rPr lang="pt-PT" b="1" dirty="0">
                <a:solidFill>
                  <a:srgbClr val="008000"/>
                </a:solidFill>
              </a:rPr>
              <a:t>important control variables </a:t>
            </a:r>
            <a:r>
              <a:rPr lang="pt-PT" dirty="0"/>
              <a:t>are</a:t>
            </a:r>
          </a:p>
          <a:p>
            <a:pPr lvl="1"/>
            <a:r>
              <a:rPr lang="pt-PT" dirty="0"/>
              <a:t>Site productivity (climate and soil), very often expressed as site index</a:t>
            </a:r>
          </a:p>
          <a:p>
            <a:pPr lvl="1"/>
            <a:r>
              <a:rPr lang="pt-PT" dirty="0" err="1"/>
              <a:t>Stocking</a:t>
            </a:r>
            <a:r>
              <a:rPr lang="pt-PT" dirty="0"/>
              <a:t> </a:t>
            </a:r>
            <a:r>
              <a:rPr lang="pt-PT" dirty="0" err="1"/>
              <a:t>control</a:t>
            </a:r>
            <a:r>
              <a:rPr lang="pt-PT" dirty="0"/>
              <a:t>, either initial stand density and thinnings</a:t>
            </a:r>
          </a:p>
          <a:p>
            <a:pPr lvl="1"/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Application of fertilizers</a:t>
            </a:r>
          </a:p>
          <a:p>
            <a:pPr lvl="1"/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Genetics</a:t>
            </a:r>
          </a:p>
          <a:p>
            <a:pPr lvl="1"/>
            <a:r>
              <a:rPr lang="pt-PT" dirty="0">
                <a:solidFill>
                  <a:schemeClr val="bg1">
                    <a:lumMod val="65000"/>
                  </a:schemeClr>
                </a:solidFill>
              </a:rPr>
              <a:t>Other silvicultural techniques (weeding, pruning, irrigation, etc)</a:t>
            </a:r>
          </a:p>
          <a:p>
            <a:r>
              <a:rPr lang="pt-PT" dirty="0"/>
              <a:t>Selection of </a:t>
            </a:r>
            <a:r>
              <a:rPr lang="pt-PT" b="1" dirty="0">
                <a:solidFill>
                  <a:srgbClr val="008000"/>
                </a:solidFill>
              </a:rPr>
              <a:t>quantitative measures of stand density </a:t>
            </a:r>
            <a:r>
              <a:rPr lang="pt-PT" dirty="0"/>
              <a:t>is therefore an important step in forest models development and/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application</a:t>
            </a:r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thinnings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also</a:t>
            </a:r>
            <a:r>
              <a:rPr lang="pt-PT" dirty="0"/>
              <a:t> importante </a:t>
            </a:r>
            <a:r>
              <a:rPr lang="pt-PT" dirty="0" err="1"/>
              <a:t>but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difficult</a:t>
            </a:r>
            <a:r>
              <a:rPr lang="pt-PT" dirty="0"/>
              <a:t> to </a:t>
            </a:r>
            <a:r>
              <a:rPr lang="pt-PT" dirty="0" err="1"/>
              <a:t>simulate</a:t>
            </a:r>
            <a:r>
              <a:rPr lang="pt-PT" dirty="0"/>
              <a:t> diferente </a:t>
            </a:r>
            <a:r>
              <a:rPr lang="pt-PT" dirty="0" err="1"/>
              <a:t>thinning</a:t>
            </a:r>
            <a:r>
              <a:rPr lang="pt-PT" dirty="0"/>
              <a:t> </a:t>
            </a:r>
            <a:r>
              <a:rPr lang="pt-PT" dirty="0" err="1"/>
              <a:t>types</a:t>
            </a: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892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Stand response to thinning</a:t>
            </a:r>
          </a:p>
          <a:p>
            <a:pPr lvl="1"/>
            <a:r>
              <a:rPr lang="pt-PT" dirty="0"/>
              <a:t>Pienaar and Shiver (1986)</a:t>
            </a:r>
          </a:p>
          <a:p>
            <a:pPr lvl="2"/>
            <a:r>
              <a:rPr lang="pt-PT" dirty="0"/>
              <a:t>A basal area projection equation was derived from the prediction equation</a:t>
            </a:r>
          </a:p>
          <a:p>
            <a:pPr lvl="1"/>
            <a:endParaRPr lang="pt-PT" dirty="0"/>
          </a:p>
          <a:p>
            <a:pPr lvl="1"/>
            <a:endParaRPr lang="pt-PT" dirty="0"/>
          </a:p>
          <a:p>
            <a:pPr marL="1371600" lvl="3" indent="0">
              <a:buNone/>
            </a:pPr>
            <a:endParaRPr lang="pt-PT" i="1" dirty="0"/>
          </a:p>
          <a:p>
            <a:pPr marL="1371600" lvl="3" indent="0">
              <a:buNone/>
            </a:pPr>
            <a:endParaRPr lang="pt-PT" dirty="0"/>
          </a:p>
          <a:p>
            <a:pPr lvl="1"/>
            <a:endParaRPr lang="pt-PT" dirty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589796"/>
              </p:ext>
            </p:extLst>
          </p:nvPr>
        </p:nvGraphicFramePr>
        <p:xfrm>
          <a:off x="2921370" y="3429000"/>
          <a:ext cx="59626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3974760" imgH="1002960" progId="Equation.3">
                  <p:embed/>
                </p:oleObj>
              </mc:Choice>
              <mc:Fallback>
                <p:oleObj name="Equation" r:id="rId3" imgW="3974760" imgH="1002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370" y="3429000"/>
                        <a:ext cx="5962650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3E02573-B2B1-4006-8181-086D7E1F9D28}"/>
              </a:ext>
            </a:extLst>
          </p:cNvPr>
          <p:cNvSpPr/>
          <p:nvPr/>
        </p:nvSpPr>
        <p:spPr bwMode="auto">
          <a:xfrm>
            <a:off x="7155402" y="4012707"/>
            <a:ext cx="1873187" cy="1242873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478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600" dirty="0"/>
              <a:t>Whole stand models for even-aged stands (WSM-eas)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Now it is time to study the </a:t>
            </a:r>
            <a:r>
              <a:rPr lang="pt-PT" dirty="0">
                <a:ln w="25400">
                  <a:solidFill>
                    <a:srgbClr val="008000"/>
                  </a:solidFill>
                </a:ln>
                <a:solidFill>
                  <a:srgbClr val="008000"/>
                </a:solidFill>
                <a:hlinkClick r:id="rId2" action="ppaction://hlinkpres?slideindex=1&amp;slidetitle="/>
              </a:rPr>
              <a:t>GLOBULUS</a:t>
            </a:r>
            <a:r>
              <a:rPr lang="pt-PT" dirty="0"/>
              <a:t> model!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52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6" name="Group 2"/>
          <p:cNvGrpSpPr>
            <a:grpSpLocks/>
          </p:cNvGrpSpPr>
          <p:nvPr/>
        </p:nvGrpSpPr>
        <p:grpSpPr bwMode="auto">
          <a:xfrm>
            <a:off x="6608763" y="3844926"/>
            <a:ext cx="3325812" cy="2155825"/>
            <a:chOff x="1137" y="1432"/>
            <a:chExt cx="2095" cy="1358"/>
          </a:xfrm>
        </p:grpSpPr>
        <p:sp>
          <p:nvSpPr>
            <p:cNvPr id="210947" name="Oval 3"/>
            <p:cNvSpPr>
              <a:spLocks noChangeArrowheads="1"/>
            </p:cNvSpPr>
            <p:nvPr/>
          </p:nvSpPr>
          <p:spPr bwMode="auto">
            <a:xfrm>
              <a:off x="1137" y="1432"/>
              <a:ext cx="2095" cy="1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48" name="Text Box 4"/>
            <p:cNvSpPr txBox="1">
              <a:spLocks noChangeArrowheads="1"/>
            </p:cNvSpPr>
            <p:nvPr/>
          </p:nvSpPr>
          <p:spPr bwMode="auto">
            <a:xfrm>
              <a:off x="1347" y="1510"/>
              <a:ext cx="1663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 b="1" dirty="0">
                  <a:latin typeface="Tahoma" pitchFamily="34" charset="0"/>
                </a:rPr>
                <a:t>The end!!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F693-AA4C-4AAC-9340-123E54CE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Components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dirty="0" err="1"/>
              <a:t>thinning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0"/>
              </a:rPr>
              <a:t>Intensity of thinning (interval between </a:t>
            </a:r>
            <a:r>
              <a:rPr lang="en-US" dirty="0" err="1">
                <a:latin typeface="Gill Sans MT" panose="020B0502020104020203" pitchFamily="34" charset="0"/>
              </a:rPr>
              <a:t>thinnings</a:t>
            </a:r>
            <a:r>
              <a:rPr lang="en-US" dirty="0">
                <a:latin typeface="Gill Sans MT" panose="020B0502020104020203" pitchFamily="34" charset="0"/>
              </a:rPr>
              <a:t>)</a:t>
            </a:r>
            <a:endParaRPr lang="pt-PT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Severity of thinning (amount of “stand” removed in one thinning)</a:t>
            </a:r>
          </a:p>
          <a:p>
            <a:r>
              <a:rPr lang="en-US" dirty="0">
                <a:latin typeface="Gill Sans MT" panose="020B0502020104020203" pitchFamily="34" charset="0"/>
              </a:rPr>
              <a:t>Type of thinning (thinning from below, thinning from above, selective thinning, </a:t>
            </a:r>
            <a:r>
              <a:rPr lang="en-US" dirty="0" err="1">
                <a:latin typeface="Gill Sans MT" panose="020B0502020104020203" pitchFamily="34" charset="0"/>
              </a:rPr>
              <a:t>etc</a:t>
            </a:r>
            <a:r>
              <a:rPr lang="en-US" dirty="0">
                <a:latin typeface="Gill Sans MT" panose="020B0502020104020203" pitchFamily="34" charset="0"/>
              </a:rPr>
              <a:t>) – selection of trees to be thinned</a:t>
            </a:r>
          </a:p>
          <a:p>
            <a:endParaRPr lang="en-US" dirty="0">
              <a:latin typeface="Gill Sans MT" panose="020B0502020104020203" pitchFamily="34" charset="0"/>
            </a:endParaRPr>
          </a:p>
          <a:p>
            <a:r>
              <a:rPr lang="en-US" dirty="0">
                <a:latin typeface="Gill Sans MT" panose="020B0502020104020203" pitchFamily="34" charset="0"/>
              </a:rPr>
              <a:t>Type of thinning/tree selection is by far the most important/difficult component of the model</a:t>
            </a:r>
          </a:p>
        </p:txBody>
      </p:sp>
    </p:spTree>
    <p:extLst>
      <p:ext uri="{BB962C8B-B14F-4D97-AF65-F5344CB8AC3E}">
        <p14:creationId xmlns:p14="http://schemas.microsoft.com/office/powerpoint/2010/main" val="24334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Stocking and stand density</a:t>
            </a: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stocking and stand density are terms that are often applied interchangeably in forestry use, the two terms are not synonymous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Stand density </a:t>
            </a:r>
            <a:r>
              <a:rPr lang="en-US" dirty="0"/>
              <a:t>denotes a </a:t>
            </a:r>
            <a:r>
              <a:rPr lang="en-US" b="1" dirty="0">
                <a:solidFill>
                  <a:srgbClr val="008000"/>
                </a:solidFill>
              </a:rPr>
              <a:t>quantitative measurement </a:t>
            </a:r>
            <a:r>
              <a:rPr lang="en-US" dirty="0"/>
              <a:t>of the stand</a:t>
            </a:r>
          </a:p>
          <a:p>
            <a:pPr lvl="1"/>
            <a:r>
              <a:rPr lang="pt-PT" dirty="0"/>
              <a:t>Stocking:</a:t>
            </a:r>
            <a:endParaRPr lang="en-US" dirty="0"/>
          </a:p>
          <a:p>
            <a:pPr lvl="2"/>
            <a:r>
              <a:rPr lang="en-US" dirty="0"/>
              <a:t>Stocking refers to the adequacy of a given stand density to meet some management objective (Bickford et al. 1957)</a:t>
            </a:r>
          </a:p>
          <a:p>
            <a:pPr lvl="2"/>
            <a:r>
              <a:rPr lang="en-US" dirty="0"/>
              <a:t>Stands may be referred to as </a:t>
            </a:r>
            <a:r>
              <a:rPr lang="en-US" dirty="0" err="1"/>
              <a:t>understocked</a:t>
            </a:r>
            <a:r>
              <a:rPr lang="en-US" dirty="0"/>
              <a:t>, fully stocked, or overstocked</a:t>
            </a:r>
          </a:p>
          <a:p>
            <a:pPr lvl="2"/>
            <a:r>
              <a:rPr lang="en-US" dirty="0"/>
              <a:t>A stand that is “overstocked” for one management objective could be “</a:t>
            </a:r>
            <a:r>
              <a:rPr lang="en-US" dirty="0" err="1"/>
              <a:t>understocked</a:t>
            </a:r>
            <a:r>
              <a:rPr lang="en-US" dirty="0"/>
              <a:t>” for another</a:t>
            </a:r>
          </a:p>
        </p:txBody>
      </p:sp>
    </p:spTree>
    <p:extLst>
      <p:ext uri="{BB962C8B-B14F-4D97-AF65-F5344CB8AC3E}">
        <p14:creationId xmlns:p14="http://schemas.microsoft.com/office/powerpoint/2010/main" val="5033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Quantifying stand density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density is a quantitative term describing the degree of stem crowding within a stocked area</a:t>
            </a:r>
          </a:p>
          <a:p>
            <a:r>
              <a:rPr lang="en-US" dirty="0"/>
              <a:t>It can be expressed in </a:t>
            </a:r>
            <a:r>
              <a:rPr lang="en-US" b="1" dirty="0">
                <a:solidFill>
                  <a:srgbClr val="008000"/>
                </a:solidFill>
              </a:rPr>
              <a:t>absolute</a:t>
            </a:r>
            <a:r>
              <a:rPr lang="en-US" dirty="0"/>
              <a:t> or </a:t>
            </a:r>
            <a:r>
              <a:rPr lang="en-US" b="1" dirty="0">
                <a:solidFill>
                  <a:srgbClr val="008000"/>
                </a:solidFill>
              </a:rPr>
              <a:t>relative terms</a:t>
            </a:r>
          </a:p>
          <a:p>
            <a:pPr lvl="1"/>
            <a:r>
              <a:rPr lang="en-US" dirty="0"/>
              <a:t>Absolute measures of density are determined directly from a given stand without reference to any other stand</a:t>
            </a:r>
          </a:p>
          <a:p>
            <a:pPr lvl="1"/>
            <a:r>
              <a:rPr lang="en-US" dirty="0"/>
              <a:t>Relative density is based on a </a:t>
            </a:r>
            <a:r>
              <a:rPr lang="en-US" b="1" dirty="0">
                <a:solidFill>
                  <a:srgbClr val="008000"/>
                </a:solidFill>
              </a:rPr>
              <a:t>comparison</a:t>
            </a:r>
            <a:r>
              <a:rPr lang="en-US" dirty="0"/>
              <a:t> with a selected </a:t>
            </a:r>
            <a:r>
              <a:rPr lang="en-US" b="1" dirty="0">
                <a:solidFill>
                  <a:srgbClr val="008000"/>
                </a:solidFill>
              </a:rPr>
              <a:t>standard density</a:t>
            </a:r>
            <a:r>
              <a:rPr lang="en-US" dirty="0"/>
              <a:t>, usually the “fully stocked” stand or the open-grown trees (the extremes)</a:t>
            </a:r>
          </a:p>
        </p:txBody>
      </p:sp>
    </p:spTree>
    <p:extLst>
      <p:ext uri="{BB962C8B-B14F-4D97-AF65-F5344CB8AC3E}">
        <p14:creationId xmlns:p14="http://schemas.microsoft.com/office/powerpoint/2010/main" val="27476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Quantifying stand density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Absolute measures of stand density</a:t>
            </a:r>
          </a:p>
          <a:p>
            <a:pPr lvl="1"/>
            <a:r>
              <a:rPr lang="pt-PT" dirty="0"/>
              <a:t>Basal area</a:t>
            </a:r>
          </a:p>
          <a:p>
            <a:pPr lvl="1"/>
            <a:r>
              <a:rPr lang="pt-PT" dirty="0"/>
              <a:t>Number of trees per ha</a:t>
            </a:r>
          </a:p>
          <a:p>
            <a:r>
              <a:rPr lang="pt-PT" dirty="0"/>
              <a:t>Relative measures of stand density</a:t>
            </a:r>
          </a:p>
          <a:p>
            <a:pPr lvl="1"/>
            <a:r>
              <a:rPr lang="pt-PT" dirty="0"/>
              <a:t>Stand density index</a:t>
            </a:r>
          </a:p>
          <a:p>
            <a:pPr lvl="1"/>
            <a:r>
              <a:rPr lang="pt-PT" dirty="0"/>
              <a:t>Crown competition factor</a:t>
            </a:r>
          </a:p>
          <a:p>
            <a:r>
              <a:rPr lang="pt-PT" dirty="0"/>
              <a:t>Other stand density measures</a:t>
            </a:r>
          </a:p>
          <a:p>
            <a:pPr lvl="1"/>
            <a:r>
              <a:rPr lang="pt-PT" dirty="0"/>
              <a:t>Relative spacing</a:t>
            </a:r>
          </a:p>
          <a:p>
            <a:pPr lvl="1"/>
            <a:r>
              <a:rPr lang="pt-PT" dirty="0"/>
              <a:t>Spacing factor</a:t>
            </a:r>
          </a:p>
          <a:p>
            <a:pPr lvl="1"/>
            <a:r>
              <a:rPr lang="pt-PT" dirty="0"/>
              <a:t>Percent crown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5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SDI evaluates stand density by comparing it with the maximum density for a stand with the same quadratic mean dbh (</a:t>
            </a:r>
            <a:r>
              <a:rPr lang="pt-PT" i="1" dirty="0"/>
              <a:t>dg</a:t>
            </a:r>
            <a:r>
              <a:rPr lang="pt-PT" dirty="0"/>
              <a:t>) – limiting situation or self-thinning line</a:t>
            </a:r>
          </a:p>
          <a:p>
            <a:r>
              <a:rPr lang="en-US" dirty="0"/>
              <a:t>For any given </a:t>
            </a:r>
            <a:r>
              <a:rPr lang="en-US" i="1" dirty="0"/>
              <a:t>dg</a:t>
            </a:r>
            <a:r>
              <a:rPr lang="en-US" dirty="0"/>
              <a:t> there is a limit to the number of trees per unit that can be carried</a:t>
            </a:r>
          </a:p>
          <a:p>
            <a:r>
              <a:rPr lang="pt-PT" dirty="0"/>
              <a:t>Reineke (1933) </a:t>
            </a:r>
            <a:r>
              <a:rPr lang="en-US" dirty="0"/>
              <a:t>noted that for a variety of species the slope of the limiting line was approximately -1.6 on the log-log scale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602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Stand density index (SDI)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524001" y="308386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pic>
        <p:nvPicPr>
          <p:cNvPr id="176137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/>
          <a:stretch/>
        </p:blipFill>
        <p:spPr bwMode="auto">
          <a:xfrm>
            <a:off x="3450646" y="1672938"/>
            <a:ext cx="5086616" cy="486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93727" y="1984665"/>
            <a:ext cx="144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dirty="0">
                <a:latin typeface="Trebuchet MS" pitchFamily="34" charset="0"/>
              </a:rPr>
              <a:t>Maritime pine data - PORTUGAL </a:t>
            </a:r>
            <a:endParaRPr lang="en-US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3766</TotalTime>
  <Words>1592</Words>
  <Application>Microsoft Office PowerPoint</Application>
  <PresentationFormat>Widescreen</PresentationFormat>
  <Paragraphs>187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Gill Sans MT</vt:lpstr>
      <vt:lpstr>Tahoma</vt:lpstr>
      <vt:lpstr>Times New Roman</vt:lpstr>
      <vt:lpstr>Trebuchet MS</vt:lpstr>
      <vt:lpstr>Wingdings</vt:lpstr>
      <vt:lpstr>Blank Presentation</vt:lpstr>
      <vt:lpstr>Fotografia do Photo Editor</vt:lpstr>
      <vt:lpstr>Equation</vt:lpstr>
      <vt:lpstr>Whole stand models for even-aged stands  </vt:lpstr>
      <vt:lpstr>Whole stand models – state variables</vt:lpstr>
      <vt:lpstr>Whole stand models – control variables</vt:lpstr>
      <vt:lpstr>Components of a thinning</vt:lpstr>
      <vt:lpstr>Stocking and stand density</vt:lpstr>
      <vt:lpstr>Quantifying stand density</vt:lpstr>
      <vt:lpstr>Quantifying stand density</vt:lpstr>
      <vt:lpstr>Stand density index (SDI)</vt:lpstr>
      <vt:lpstr>Stand density index (SDI)</vt:lpstr>
      <vt:lpstr>Stand density index (SDI)</vt:lpstr>
      <vt:lpstr>Stand density index (SDI)</vt:lpstr>
      <vt:lpstr>Stand density index (SDI)</vt:lpstr>
      <vt:lpstr>Stand density index (SDI)</vt:lpstr>
      <vt:lpstr>Stand density index (SDI)</vt:lpstr>
      <vt:lpstr>Stand density index (SDI)</vt:lpstr>
      <vt:lpstr>Crown competition factor (CCF)</vt:lpstr>
      <vt:lpstr>Crown competition factor (CCF)</vt:lpstr>
      <vt:lpstr>Relative spacing (Rs)</vt:lpstr>
      <vt:lpstr>Relative spacing (Rs) - the Wilson factor (Fw)</vt:lpstr>
      <vt:lpstr>Relative spacing (Rs) - the Wilson factor (Fw)</vt:lpstr>
      <vt:lpstr>Spacing factor (Sf)</vt:lpstr>
      <vt:lpstr>Crown cover(Cc)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Whole stand models for even-aged stands (WSM-eas)</vt:lpstr>
      <vt:lpstr>PowerPoint Presentation</vt:lpstr>
    </vt:vector>
  </TitlesOfParts>
  <Company>Instituto Superior de Agronomia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DEF</dc:creator>
  <cp:lastModifiedBy>magatome</cp:lastModifiedBy>
  <cp:revision>142</cp:revision>
  <cp:lastPrinted>2011-11-15T00:30:18Z</cp:lastPrinted>
  <dcterms:created xsi:type="dcterms:W3CDTF">2000-08-29T10:42:55Z</dcterms:created>
  <dcterms:modified xsi:type="dcterms:W3CDTF">2021-11-10T10:02:03Z</dcterms:modified>
</cp:coreProperties>
</file>